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93" r:id="rId4"/>
    <p:sldId id="294" r:id="rId5"/>
    <p:sldId id="295" r:id="rId6"/>
    <p:sldId id="296" r:id="rId7"/>
    <p:sldId id="284" r:id="rId8"/>
    <p:sldId id="301" r:id="rId9"/>
    <p:sldId id="298" r:id="rId10"/>
    <p:sldId id="302" r:id="rId11"/>
    <p:sldId id="268" r:id="rId12"/>
    <p:sldId id="275" r:id="rId13"/>
    <p:sldId id="299" r:id="rId14"/>
    <p:sldId id="300" r:id="rId15"/>
    <p:sldId id="276" r:id="rId16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2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AB54E-6DDE-4DDF-B949-61DF02BF3BC7}" type="datetimeFigureOut">
              <a:rPr lang="lt-LT" smtClean="0"/>
              <a:t>2021.01.27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EC7DF-FCD6-427C-AF9C-E4959F6D5CC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42294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D32F-1611-437F-AD5A-88B19EFE23E1}" type="datetimeFigureOut">
              <a:rPr lang="lt-LT" smtClean="0"/>
              <a:t>2021.01.27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9A23-F0E7-4C61-AE70-5AF38F52A79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5546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D32F-1611-437F-AD5A-88B19EFE23E1}" type="datetimeFigureOut">
              <a:rPr lang="lt-LT" smtClean="0"/>
              <a:t>2021.01.27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9A23-F0E7-4C61-AE70-5AF38F52A79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458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D32F-1611-437F-AD5A-88B19EFE23E1}" type="datetimeFigureOut">
              <a:rPr lang="lt-LT" smtClean="0"/>
              <a:t>2021.01.27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9A23-F0E7-4C61-AE70-5AF38F52A79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7013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D32F-1611-437F-AD5A-88B19EFE23E1}" type="datetimeFigureOut">
              <a:rPr lang="lt-LT" smtClean="0"/>
              <a:t>2021.01.27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9A23-F0E7-4C61-AE70-5AF38F52A79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1539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D32F-1611-437F-AD5A-88B19EFE23E1}" type="datetimeFigureOut">
              <a:rPr lang="lt-LT" smtClean="0"/>
              <a:t>2021.01.27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9A23-F0E7-4C61-AE70-5AF38F52A79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661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D32F-1611-437F-AD5A-88B19EFE23E1}" type="datetimeFigureOut">
              <a:rPr lang="lt-LT" smtClean="0"/>
              <a:t>2021.01.27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9A23-F0E7-4C61-AE70-5AF38F52A79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7139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D32F-1611-437F-AD5A-88B19EFE23E1}" type="datetimeFigureOut">
              <a:rPr lang="lt-LT" smtClean="0"/>
              <a:t>2021.01.27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9A23-F0E7-4C61-AE70-5AF38F52A79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0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D32F-1611-437F-AD5A-88B19EFE23E1}" type="datetimeFigureOut">
              <a:rPr lang="lt-LT" smtClean="0"/>
              <a:t>2021.01.27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9A23-F0E7-4C61-AE70-5AF38F52A79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4194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D32F-1611-437F-AD5A-88B19EFE23E1}" type="datetimeFigureOut">
              <a:rPr lang="lt-LT" smtClean="0"/>
              <a:t>2021.01.27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9A23-F0E7-4C61-AE70-5AF38F52A79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7039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D32F-1611-437F-AD5A-88B19EFE23E1}" type="datetimeFigureOut">
              <a:rPr lang="lt-LT" smtClean="0"/>
              <a:t>2021.01.27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9A23-F0E7-4C61-AE70-5AF38F52A79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1698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D32F-1611-437F-AD5A-88B19EFE23E1}" type="datetimeFigureOut">
              <a:rPr lang="lt-LT" smtClean="0"/>
              <a:t>2021.01.27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9A23-F0E7-4C61-AE70-5AF38F52A79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2924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BD32F-1611-437F-AD5A-88B19EFE23E1}" type="datetimeFigureOut">
              <a:rPr lang="lt-LT" smtClean="0"/>
              <a:t>2021.01.27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A9A23-F0E7-4C61-AE70-5AF38F52A79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0490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1517189/%c5%beod%c5%beiai-i%c5%a1-s-raid%c4%97s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ordwall.net/resource/1216991/pirmas-%C5%BEod%C5%BEio-garsas" TargetMode="External"/><Relationship Id="rId4" Type="http://schemas.openxmlformats.org/officeDocument/2006/relationships/hyperlink" Target="https://wordwall.net/resource/1562690/paskaityk-ir-rask-%c5%beod%c5%beiui-tinkant%c4%af-paveiksl%c4%97l%c4%a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DEvOWlzwrzk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-CVoVrrRynk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 t="-17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ntraštė 4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2160240"/>
          </a:xfrm>
        </p:spPr>
        <p:txBody>
          <a:bodyPr>
            <a:noAutofit/>
          </a:bodyPr>
          <a:lstStyle/>
          <a:p>
            <a:r>
              <a:rPr lang="lt-LT" sz="6000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SAVAITĖS TEMA</a:t>
            </a:r>
            <a:br>
              <a:rPr lang="lt-LT" sz="6000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</a:br>
            <a:r>
              <a:rPr lang="lt-LT" sz="6000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 </a:t>
            </a:r>
            <a:r>
              <a:rPr lang="lt-LT" sz="60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„PER MOKSLO</a:t>
            </a:r>
            <a:r>
              <a:rPr lang="lt-LT" sz="6000" b="1" dirty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 </a:t>
            </a:r>
            <a:r>
              <a:rPr lang="lt-LT" sz="60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KALNUS“</a:t>
            </a:r>
            <a:endParaRPr lang="lt-LT" sz="6000" dirty="0">
              <a:solidFill>
                <a:schemeClr val="accent2">
                  <a:lumMod val="50000"/>
                </a:schemeClr>
              </a:solidFill>
              <a:latin typeface="Nyala" pitchFamily="2" charset="0"/>
            </a:endParaRPr>
          </a:p>
        </p:txBody>
      </p:sp>
      <p:sp>
        <p:nvSpPr>
          <p:cNvPr id="27" name="Antraštė 4"/>
          <p:cNvSpPr txBox="1">
            <a:spLocks/>
          </p:cNvSpPr>
          <p:nvPr/>
        </p:nvSpPr>
        <p:spPr>
          <a:xfrm>
            <a:off x="1691680" y="2636912"/>
            <a:ext cx="3168352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000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Nuotolinio ugdymo(si) planas</a:t>
            </a:r>
          </a:p>
          <a:p>
            <a:r>
              <a:rPr lang="lt-LT" sz="2000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„Riešutukų“ grupė</a:t>
            </a:r>
          </a:p>
          <a:p>
            <a:r>
              <a:rPr lang="lt-LT" sz="2000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Jūratė Bimbienė</a:t>
            </a:r>
          </a:p>
          <a:p>
            <a:r>
              <a:rPr lang="lt-LT" sz="2000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(trečiadienis</a:t>
            </a:r>
            <a:r>
              <a:rPr lang="lt-LT" sz="2000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)</a:t>
            </a:r>
            <a:endParaRPr lang="lt-LT" sz="2000" dirty="0">
              <a:solidFill>
                <a:schemeClr val="accent2">
                  <a:lumMod val="50000"/>
                </a:schemeClr>
              </a:solidFill>
              <a:latin typeface="Ny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5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119479" y="3645024"/>
            <a:ext cx="3024336" cy="922114"/>
          </a:xfrm>
        </p:spPr>
        <p:txBody>
          <a:bodyPr/>
          <a:lstStyle/>
          <a:p>
            <a:r>
              <a:rPr lang="lt-LT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... užuodei?</a:t>
            </a:r>
            <a:endParaRPr lang="lt-LT" dirty="0">
              <a:solidFill>
                <a:schemeClr val="accent2">
                  <a:lumMod val="50000"/>
                </a:schemeClr>
              </a:solidFill>
              <a:latin typeface="Nyala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84784"/>
            <a:ext cx="3528393" cy="491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ntraštė 1"/>
          <p:cNvSpPr txBox="1">
            <a:spLocks/>
          </p:cNvSpPr>
          <p:nvPr/>
        </p:nvSpPr>
        <p:spPr>
          <a:xfrm>
            <a:off x="407878" y="332656"/>
            <a:ext cx="8443665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5400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Ką šiandien ryte namuose...</a:t>
            </a:r>
            <a:endParaRPr lang="lt-LT" sz="5400" dirty="0">
              <a:solidFill>
                <a:schemeClr val="accent2">
                  <a:lumMod val="50000"/>
                </a:schemeClr>
              </a:solidFill>
              <a:latin typeface="Nyala" pitchFamily="2" charset="0"/>
            </a:endParaRPr>
          </a:p>
        </p:txBody>
      </p:sp>
      <p:sp>
        <p:nvSpPr>
          <p:cNvPr id="6" name="Antraštė 1"/>
          <p:cNvSpPr txBox="1">
            <a:spLocks/>
          </p:cNvSpPr>
          <p:nvPr/>
        </p:nvSpPr>
        <p:spPr>
          <a:xfrm>
            <a:off x="4220344" y="1637184"/>
            <a:ext cx="30243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... pamatei?</a:t>
            </a:r>
            <a:endParaRPr lang="lt-LT" dirty="0">
              <a:solidFill>
                <a:schemeClr val="accent2">
                  <a:lumMod val="50000"/>
                </a:schemeClr>
              </a:solidFill>
              <a:latin typeface="Nyala" pitchFamily="2" charset="0"/>
            </a:endParaRPr>
          </a:p>
        </p:txBody>
      </p:sp>
      <p:sp>
        <p:nvSpPr>
          <p:cNvPr id="7" name="Antraštė 1"/>
          <p:cNvSpPr txBox="1">
            <a:spLocks/>
          </p:cNvSpPr>
          <p:nvPr/>
        </p:nvSpPr>
        <p:spPr>
          <a:xfrm>
            <a:off x="4118373" y="2559298"/>
            <a:ext cx="30243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... išgirdai?</a:t>
            </a:r>
            <a:endParaRPr lang="lt-LT" dirty="0">
              <a:solidFill>
                <a:schemeClr val="accent2">
                  <a:lumMod val="50000"/>
                </a:schemeClr>
              </a:solidFill>
              <a:latin typeface="Nyala" pitchFamily="2" charset="0"/>
            </a:endParaRPr>
          </a:p>
        </p:txBody>
      </p:sp>
      <p:sp>
        <p:nvSpPr>
          <p:cNvPr id="8" name="Antraštė 1"/>
          <p:cNvSpPr txBox="1">
            <a:spLocks/>
          </p:cNvSpPr>
          <p:nvPr/>
        </p:nvSpPr>
        <p:spPr>
          <a:xfrm>
            <a:off x="4101867" y="4653136"/>
            <a:ext cx="30243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... ragavai?</a:t>
            </a:r>
            <a:endParaRPr lang="lt-LT" dirty="0">
              <a:solidFill>
                <a:schemeClr val="accent2">
                  <a:lumMod val="50000"/>
                </a:schemeClr>
              </a:solidFill>
              <a:latin typeface="Nyala" pitchFamily="2" charset="0"/>
            </a:endParaRPr>
          </a:p>
        </p:txBody>
      </p:sp>
      <p:sp>
        <p:nvSpPr>
          <p:cNvPr id="9" name="Antraštė 1"/>
          <p:cNvSpPr txBox="1">
            <a:spLocks/>
          </p:cNvSpPr>
          <p:nvPr/>
        </p:nvSpPr>
        <p:spPr>
          <a:xfrm>
            <a:off x="3897150" y="5575250"/>
            <a:ext cx="30243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... lietei?</a:t>
            </a:r>
            <a:endParaRPr lang="lt-LT" dirty="0">
              <a:solidFill>
                <a:schemeClr val="accent2">
                  <a:lumMod val="50000"/>
                </a:schemeClr>
              </a:solidFill>
              <a:latin typeface="Ny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8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Rask skirtumus pažymėtoje plakato dalyje</a:t>
            </a:r>
            <a:br>
              <a:rPr lang="lt-LT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</a:br>
            <a:r>
              <a:rPr lang="lt-LT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 ir knygutės puslapyje.</a:t>
            </a:r>
            <a:endParaRPr lang="lt-LT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5589570" cy="4144938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212976"/>
            <a:ext cx="2978373" cy="334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792088"/>
          </a:xfrm>
        </p:spPr>
        <p:txBody>
          <a:bodyPr>
            <a:normAutofit/>
          </a:bodyPr>
          <a:lstStyle/>
          <a:p>
            <a:r>
              <a:rPr lang="lt-LT" sz="3000" dirty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Padaryk užduotis iš užduočių bloknoto </a:t>
            </a:r>
            <a:r>
              <a:rPr lang="lt-LT" sz="3000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17 ir 18 puslapiuose.</a:t>
            </a:r>
            <a:endParaRPr lang="lt-LT" sz="3000" dirty="0">
              <a:solidFill>
                <a:schemeClr val="accent2">
                  <a:lumMod val="50000"/>
                </a:schemeClr>
              </a:solidFill>
              <a:latin typeface="Nyala" pitchFamily="2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96" y="1203933"/>
            <a:ext cx="3672019" cy="5245742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08256"/>
            <a:ext cx="3729051" cy="524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4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Perskaityk ir rask žodžiams tinkančius paveikslėlius.</a:t>
            </a:r>
            <a:endParaRPr lang="lt-LT" b="1" dirty="0">
              <a:solidFill>
                <a:schemeClr val="accent2">
                  <a:lumMod val="50000"/>
                </a:schemeClr>
              </a:solidFill>
              <a:latin typeface="Nyala" pitchFamily="2" charset="0"/>
            </a:endParaRPr>
          </a:p>
        </p:txBody>
      </p:sp>
      <p:sp>
        <p:nvSpPr>
          <p:cNvPr id="3" name="Antraštė 1"/>
          <p:cNvSpPr txBox="1">
            <a:spLocks/>
          </p:cNvSpPr>
          <p:nvPr/>
        </p:nvSpPr>
        <p:spPr>
          <a:xfrm>
            <a:off x="1763688" y="5373216"/>
            <a:ext cx="70755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400" dirty="0">
                <a:hlinkClick r:id="rId3"/>
              </a:rPr>
              <a:t>https://wordwall.net/resource/1517189/%c5%beod%c5%beiai-i%c5%a1-s-raid%c4%97s</a:t>
            </a:r>
            <a:endParaRPr lang="lt-LT" sz="2400" b="1" dirty="0">
              <a:solidFill>
                <a:schemeClr val="accent2">
                  <a:lumMod val="50000"/>
                </a:schemeClr>
              </a:solidFill>
              <a:latin typeface="Nyala" pitchFamily="2" charset="0"/>
            </a:endParaRPr>
          </a:p>
        </p:txBody>
      </p:sp>
      <p:sp>
        <p:nvSpPr>
          <p:cNvPr id="4" name="Antraštė 1"/>
          <p:cNvSpPr txBox="1">
            <a:spLocks/>
          </p:cNvSpPr>
          <p:nvPr/>
        </p:nvSpPr>
        <p:spPr>
          <a:xfrm>
            <a:off x="3203848" y="1798719"/>
            <a:ext cx="5779368" cy="11982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000" dirty="0">
                <a:hlinkClick r:id="rId4"/>
              </a:rPr>
              <a:t>https://wordwall.net/resource/1562690/paskaityk-ir-rask-%c5%beod%c5%beiui-tinkant%c4%af-paveiksl%c4%97l%c4%af</a:t>
            </a:r>
            <a:endParaRPr lang="lt-LT" sz="2000" b="1" dirty="0">
              <a:solidFill>
                <a:schemeClr val="accent2">
                  <a:lumMod val="50000"/>
                </a:schemeClr>
              </a:solidFill>
              <a:latin typeface="Nyala" pitchFamily="2" charset="0"/>
            </a:endParaRPr>
          </a:p>
        </p:txBody>
      </p:sp>
      <p:sp>
        <p:nvSpPr>
          <p:cNvPr id="5" name="Antraštė 1"/>
          <p:cNvSpPr txBox="1">
            <a:spLocks/>
          </p:cNvSpPr>
          <p:nvPr/>
        </p:nvSpPr>
        <p:spPr>
          <a:xfrm>
            <a:off x="2128854" y="4266077"/>
            <a:ext cx="6725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Teisingai sudėk žodžių raides iš S raidės.</a:t>
            </a:r>
            <a:endParaRPr lang="lt-LT" b="1" dirty="0">
              <a:solidFill>
                <a:schemeClr val="accent2">
                  <a:lumMod val="50000"/>
                </a:schemeClr>
              </a:solidFill>
              <a:latin typeface="Nyala" pitchFamily="2" charset="0"/>
            </a:endParaRPr>
          </a:p>
        </p:txBody>
      </p:sp>
      <p:sp>
        <p:nvSpPr>
          <p:cNvPr id="7" name="Antraštė 1"/>
          <p:cNvSpPr txBox="1">
            <a:spLocks/>
          </p:cNvSpPr>
          <p:nvPr/>
        </p:nvSpPr>
        <p:spPr>
          <a:xfrm>
            <a:off x="1938536" y="3008339"/>
            <a:ext cx="51537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400" dirty="0">
                <a:hlinkClick r:id="rId5"/>
              </a:rPr>
              <a:t>https://wordwall.net/resource/1216991/pirmas-%C5%BEod%C5%BEio-garsas</a:t>
            </a:r>
            <a:endParaRPr lang="lt-LT" sz="2400" b="1" dirty="0">
              <a:solidFill>
                <a:schemeClr val="accent2">
                  <a:lumMod val="50000"/>
                </a:schemeClr>
              </a:solidFill>
              <a:latin typeface="Ny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02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562074"/>
          </a:xfrm>
        </p:spPr>
        <p:txBody>
          <a:bodyPr>
            <a:normAutofit fontScale="90000"/>
          </a:bodyPr>
          <a:lstStyle/>
          <a:p>
            <a:r>
              <a:rPr lang="lt-LT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Sudėliok, kaip parodyta.</a:t>
            </a:r>
            <a:endParaRPr lang="lt-LT" dirty="0">
              <a:solidFill>
                <a:schemeClr val="accent2">
                  <a:lumMod val="50000"/>
                </a:schemeClr>
              </a:solidFill>
              <a:latin typeface="Nyala" pitchFamily="2" charset="0"/>
            </a:endParaRP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933620"/>
            <a:ext cx="2123728" cy="1513156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933620"/>
            <a:ext cx="2088232" cy="1537896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388" y="1916990"/>
            <a:ext cx="1773592" cy="2492896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16911"/>
            <a:ext cx="1908684" cy="2492975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27" y="4933620"/>
            <a:ext cx="2288144" cy="157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8000" r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987824" y="3573016"/>
            <a:ext cx="3312368" cy="1584176"/>
          </a:xfrm>
        </p:spPr>
        <p:txBody>
          <a:bodyPr>
            <a:noAutofit/>
          </a:bodyPr>
          <a:lstStyle/>
          <a:p>
            <a:r>
              <a:rPr lang="lt-LT" sz="6000" b="1" dirty="0" smtClean="0">
                <a:solidFill>
                  <a:schemeClr val="accent4">
                    <a:lumMod val="50000"/>
                  </a:schemeClr>
                </a:solidFill>
                <a:latin typeface="Nyala" pitchFamily="2" charset="0"/>
              </a:rPr>
              <a:t>Iki</a:t>
            </a:r>
            <a:r>
              <a:rPr lang="lt-LT" sz="6000" b="1" dirty="0">
                <a:solidFill>
                  <a:schemeClr val="accent4">
                    <a:lumMod val="50000"/>
                  </a:schemeClr>
                </a:solidFill>
                <a:latin typeface="Nyala" pitchFamily="2" charset="0"/>
              </a:rPr>
              <a:t> </a:t>
            </a:r>
            <a:r>
              <a:rPr lang="lt-LT" sz="6000" b="1" dirty="0" smtClean="0">
                <a:solidFill>
                  <a:schemeClr val="accent4">
                    <a:lumMod val="50000"/>
                  </a:schemeClr>
                </a:solidFill>
                <a:latin typeface="Nyala" pitchFamily="2" charset="0"/>
              </a:rPr>
              <a:t/>
            </a:r>
            <a:br>
              <a:rPr lang="lt-LT" sz="6000" b="1" dirty="0" smtClean="0">
                <a:solidFill>
                  <a:schemeClr val="accent4">
                    <a:lumMod val="50000"/>
                  </a:schemeClr>
                </a:solidFill>
                <a:latin typeface="Nyala" pitchFamily="2" charset="0"/>
              </a:rPr>
            </a:br>
            <a:r>
              <a:rPr lang="lt-LT" sz="6000" b="1" dirty="0" smtClean="0">
                <a:solidFill>
                  <a:schemeClr val="accent4">
                    <a:lumMod val="50000"/>
                  </a:schemeClr>
                </a:solidFill>
                <a:latin typeface="Nyala" pitchFamily="2" charset="0"/>
              </a:rPr>
              <a:t>rytojaus</a:t>
            </a:r>
            <a:r>
              <a:rPr lang="en-US" sz="6000" b="1" dirty="0" smtClean="0">
                <a:solidFill>
                  <a:schemeClr val="accent4">
                    <a:lumMod val="50000"/>
                  </a:schemeClr>
                </a:solidFill>
                <a:latin typeface="Nyala" pitchFamily="2" charset="0"/>
              </a:rPr>
              <a:t>!</a:t>
            </a:r>
            <a:endParaRPr lang="lt-LT" sz="6000" b="1" dirty="0">
              <a:solidFill>
                <a:schemeClr val="accent4">
                  <a:lumMod val="50000"/>
                </a:schemeClr>
              </a:solidFill>
              <a:latin typeface="Ny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2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1"/>
          <p:cNvSpPr>
            <a:spLocks noGrp="1"/>
          </p:cNvSpPr>
          <p:nvPr>
            <p:ph type="title"/>
          </p:nvPr>
        </p:nvSpPr>
        <p:spPr>
          <a:xfrm>
            <a:off x="179512" y="1484784"/>
            <a:ext cx="7416824" cy="2808312"/>
          </a:xfrm>
        </p:spPr>
        <p:txBody>
          <a:bodyPr>
            <a:normAutofit fontScale="90000"/>
          </a:bodyPr>
          <a:lstStyle/>
          <a:p>
            <a:pPr marL="342900" indent="-342900"/>
            <a:r>
              <a:rPr lang="lt-LT" sz="49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/>
            </a:r>
            <a:br>
              <a:rPr lang="lt-LT" sz="49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</a:br>
            <a:r>
              <a:rPr lang="lt-LT" sz="8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/>
            </a:r>
            <a:br>
              <a:rPr lang="lt-LT" sz="8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</a:br>
            <a:r>
              <a:rPr lang="lt-LT" sz="4900" b="1" dirty="0" smtClean="0">
                <a:solidFill>
                  <a:schemeClr val="tx2">
                    <a:lumMod val="50000"/>
                  </a:schemeClr>
                </a:solidFill>
                <a:latin typeface="Nyala" pitchFamily="2" charset="0"/>
              </a:rPr>
              <a:t>DIENOS TIKSLAI</a:t>
            </a:r>
            <a:br>
              <a:rPr lang="lt-LT" sz="4900" b="1" dirty="0" smtClean="0">
                <a:solidFill>
                  <a:schemeClr val="tx2">
                    <a:lumMod val="50000"/>
                  </a:schemeClr>
                </a:solidFill>
                <a:latin typeface="Nyala" pitchFamily="2" charset="0"/>
              </a:rPr>
            </a:br>
            <a:r>
              <a:rPr lang="lt-LT" sz="3600" dirty="0" smtClean="0">
                <a:solidFill>
                  <a:schemeClr val="tx2">
                    <a:lumMod val="50000"/>
                  </a:schemeClr>
                </a:solidFill>
                <a:latin typeface="Nyala" pitchFamily="2" charset="0"/>
              </a:rPr>
              <a:t>Sužinos, kiek jutimo organų turi žmogus ir kuo jie svarbūs. Atliks tyrimus.</a:t>
            </a:r>
            <a:br>
              <a:rPr lang="lt-LT" sz="3600" dirty="0" smtClean="0">
                <a:solidFill>
                  <a:schemeClr val="tx2">
                    <a:lumMod val="50000"/>
                  </a:schemeClr>
                </a:solidFill>
                <a:latin typeface="Nyala" pitchFamily="2" charset="0"/>
              </a:rPr>
            </a:br>
            <a:r>
              <a:rPr lang="lt-LT" sz="36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/>
            </a:r>
            <a:br>
              <a:rPr lang="lt-LT" sz="36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</a:br>
            <a:endParaRPr lang="lt-LT" sz="3600" b="1" dirty="0">
              <a:solidFill>
                <a:schemeClr val="accent2">
                  <a:lumMod val="50000"/>
                </a:schemeClr>
              </a:solidFill>
              <a:latin typeface="Ny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9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solidFill>
                  <a:schemeClr val="tx2">
                    <a:lumMod val="75000"/>
                  </a:schemeClr>
                </a:solidFill>
                <a:latin typeface="Nyala" pitchFamily="2" charset="0"/>
              </a:rPr>
              <a:t>Paklausyk </a:t>
            </a:r>
            <a:r>
              <a:rPr lang="lt-LT" dirty="0" err="1" smtClean="0">
                <a:solidFill>
                  <a:schemeClr val="tx2">
                    <a:lumMod val="75000"/>
                  </a:schemeClr>
                </a:solidFill>
                <a:latin typeface="Nyala" pitchFamily="2" charset="0"/>
              </a:rPr>
              <a:t>Dž</a:t>
            </a:r>
            <a:r>
              <a:rPr lang="lt-LT" dirty="0" smtClean="0">
                <a:solidFill>
                  <a:schemeClr val="tx2">
                    <a:lumMod val="75000"/>
                  </a:schemeClr>
                </a:solidFill>
                <a:latin typeface="Nyala" pitchFamily="2" charset="0"/>
              </a:rPr>
              <a:t>. </a:t>
            </a:r>
            <a:r>
              <a:rPr lang="lt-LT" dirty="0" err="1" smtClean="0">
                <a:solidFill>
                  <a:schemeClr val="tx2">
                    <a:lumMod val="75000"/>
                  </a:schemeClr>
                </a:solidFill>
                <a:latin typeface="Nyala" pitchFamily="2" charset="0"/>
              </a:rPr>
              <a:t>Rodario</a:t>
            </a:r>
            <a:r>
              <a:rPr lang="lt-LT" dirty="0" smtClean="0">
                <a:solidFill>
                  <a:schemeClr val="tx2">
                    <a:lumMod val="75000"/>
                  </a:schemeClr>
                </a:solidFill>
                <a:latin typeface="Nyala" pitchFamily="2" charset="0"/>
              </a:rPr>
              <a:t> pasakos</a:t>
            </a:r>
            <a:br>
              <a:rPr lang="lt-LT" dirty="0" smtClean="0">
                <a:solidFill>
                  <a:schemeClr val="tx2">
                    <a:lumMod val="75000"/>
                  </a:schemeClr>
                </a:solidFill>
                <a:latin typeface="Nyala" pitchFamily="2" charset="0"/>
              </a:rPr>
            </a:br>
            <a:r>
              <a:rPr lang="lt-LT" b="1" dirty="0" smtClean="0">
                <a:solidFill>
                  <a:schemeClr val="tx2">
                    <a:lumMod val="75000"/>
                  </a:schemeClr>
                </a:solidFill>
                <a:latin typeface="Nyala" pitchFamily="2" charset="0"/>
              </a:rPr>
              <a:t>„Žibuoklė ašigalyje“</a:t>
            </a:r>
            <a:endParaRPr lang="lt-LT" b="1" dirty="0">
              <a:solidFill>
                <a:schemeClr val="tx2">
                  <a:lumMod val="75000"/>
                </a:schemeClr>
              </a:solidFill>
              <a:latin typeface="Nyala" pitchFamily="2" charset="0"/>
            </a:endParaRPr>
          </a:p>
        </p:txBody>
      </p:sp>
      <p:sp>
        <p:nvSpPr>
          <p:cNvPr id="5" name="Antraštė 1"/>
          <p:cNvSpPr txBox="1">
            <a:spLocks/>
          </p:cNvSpPr>
          <p:nvPr/>
        </p:nvSpPr>
        <p:spPr>
          <a:xfrm>
            <a:off x="251520" y="5229200"/>
            <a:ext cx="84969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>
                <a:hlinkClick r:id="rId2"/>
              </a:rPr>
              <a:t>https://www.youtube.com/watch?v=DEvOWlzwrzk</a:t>
            </a:r>
            <a:endParaRPr lang="lt-LT" sz="3200" b="1" dirty="0">
              <a:solidFill>
                <a:schemeClr val="accent2">
                  <a:lumMod val="50000"/>
                </a:schemeClr>
              </a:solidFill>
              <a:latin typeface="Nyala" pitchFamily="2" charset="0"/>
            </a:endParaRPr>
          </a:p>
        </p:txBody>
      </p:sp>
      <p:pic>
        <p:nvPicPr>
          <p:cNvPr id="1026" name="Picture 2" descr="Eglė Aukštakalnytė-Hansen - išsamiai DELFI.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5405741" cy="32685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rpstantis snieg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19347"/>
            <a:ext cx="2567459" cy="24968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54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87052" y="188640"/>
            <a:ext cx="8536583" cy="3154362"/>
          </a:xfrm>
        </p:spPr>
        <p:txBody>
          <a:bodyPr>
            <a:normAutofit fontScale="90000"/>
          </a:bodyPr>
          <a:lstStyle/>
          <a:p>
            <a:r>
              <a:rPr lang="lt-LT" sz="4000" b="1" dirty="0" smtClean="0">
                <a:solidFill>
                  <a:schemeClr val="tx2">
                    <a:lumMod val="75000"/>
                  </a:schemeClr>
                </a:solidFill>
                <a:latin typeface="Nyala" pitchFamily="2" charset="0"/>
              </a:rPr>
              <a:t>Kodėl lokiai taip stebėjosi žibuokle?</a:t>
            </a:r>
            <a:br>
              <a:rPr lang="lt-LT" sz="4000" b="1" dirty="0" smtClean="0">
                <a:solidFill>
                  <a:schemeClr val="tx2">
                    <a:lumMod val="75000"/>
                  </a:schemeClr>
                </a:solidFill>
                <a:latin typeface="Nyala" pitchFamily="2" charset="0"/>
              </a:rPr>
            </a:br>
            <a:r>
              <a:rPr lang="lt-LT" sz="3200" dirty="0" smtClean="0">
                <a:solidFill>
                  <a:schemeClr val="tx2">
                    <a:lumMod val="75000"/>
                  </a:schemeClr>
                </a:solidFill>
                <a:latin typeface="Nyala" pitchFamily="2" charset="0"/>
              </a:rPr>
              <a:t>(Niekada nieko panašaus nebuvo matę.)</a:t>
            </a:r>
            <a:br>
              <a:rPr lang="lt-LT" sz="3200" dirty="0" smtClean="0">
                <a:solidFill>
                  <a:schemeClr val="tx2">
                    <a:lumMod val="75000"/>
                  </a:schemeClr>
                </a:solidFill>
                <a:latin typeface="Nyala" pitchFamily="2" charset="0"/>
              </a:rPr>
            </a:br>
            <a:r>
              <a:rPr lang="lt-LT" sz="4000" b="1" dirty="0" smtClean="0">
                <a:solidFill>
                  <a:schemeClr val="tx2">
                    <a:lumMod val="75000"/>
                  </a:schemeClr>
                </a:solidFill>
                <a:latin typeface="Nyala" pitchFamily="2" charset="0"/>
              </a:rPr>
              <a:t>Kaip lokiai žibuoklę rado?</a:t>
            </a:r>
            <a:br>
              <a:rPr lang="lt-LT" sz="4000" b="1" dirty="0" smtClean="0">
                <a:solidFill>
                  <a:schemeClr val="tx2">
                    <a:lumMod val="75000"/>
                  </a:schemeClr>
                </a:solidFill>
                <a:latin typeface="Nyala" pitchFamily="2" charset="0"/>
              </a:rPr>
            </a:br>
            <a:r>
              <a:rPr lang="lt-LT" sz="3200" dirty="0" smtClean="0">
                <a:solidFill>
                  <a:schemeClr val="tx2">
                    <a:lumMod val="75000"/>
                  </a:schemeClr>
                </a:solidFill>
                <a:latin typeface="Nyala" pitchFamily="2" charset="0"/>
              </a:rPr>
              <a:t>(Užuodė.)</a:t>
            </a:r>
            <a:br>
              <a:rPr lang="lt-LT" sz="3200" dirty="0" smtClean="0">
                <a:solidFill>
                  <a:schemeClr val="tx2">
                    <a:lumMod val="75000"/>
                  </a:schemeClr>
                </a:solidFill>
                <a:latin typeface="Nyala" pitchFamily="2" charset="0"/>
              </a:rPr>
            </a:br>
            <a:r>
              <a:rPr lang="lt-LT" sz="4000" b="1" dirty="0" smtClean="0">
                <a:solidFill>
                  <a:schemeClr val="tx2">
                    <a:lumMod val="75000"/>
                  </a:schemeClr>
                </a:solidFill>
                <a:latin typeface="Nyala" pitchFamily="2" charset="0"/>
              </a:rPr>
              <a:t>Ką dar galima užuosti?</a:t>
            </a:r>
            <a:br>
              <a:rPr lang="lt-LT" sz="4000" b="1" dirty="0" smtClean="0">
                <a:solidFill>
                  <a:schemeClr val="tx2">
                    <a:lumMod val="75000"/>
                  </a:schemeClr>
                </a:solidFill>
                <a:latin typeface="Nyala" pitchFamily="2" charset="0"/>
              </a:rPr>
            </a:br>
            <a:r>
              <a:rPr lang="lt-LT" sz="3200" dirty="0" smtClean="0">
                <a:solidFill>
                  <a:schemeClr val="tx2">
                    <a:lumMod val="75000"/>
                  </a:schemeClr>
                </a:solidFill>
                <a:latin typeface="Nyala" pitchFamily="2" charset="0"/>
              </a:rPr>
              <a:t>(Galima užuosti </a:t>
            </a:r>
            <a:r>
              <a:rPr lang="lt-LT" sz="3200" dirty="0">
                <a:solidFill>
                  <a:schemeClr val="tx2">
                    <a:lumMod val="75000"/>
                  </a:schemeClr>
                </a:solidFill>
                <a:latin typeface="Nyala" pitchFamily="2" charset="0"/>
              </a:rPr>
              <a:t>į</a:t>
            </a:r>
            <a:r>
              <a:rPr lang="lt-LT" sz="3200" dirty="0" smtClean="0">
                <a:solidFill>
                  <a:schemeClr val="tx2">
                    <a:lumMod val="75000"/>
                  </a:schemeClr>
                </a:solidFill>
                <a:latin typeface="Nyala" pitchFamily="2" charset="0"/>
              </a:rPr>
              <a:t>vairius kvapus.)</a:t>
            </a:r>
            <a:endParaRPr lang="lt-LT" sz="4000" b="1" dirty="0">
              <a:solidFill>
                <a:schemeClr val="tx2">
                  <a:lumMod val="75000"/>
                </a:schemeClr>
              </a:solidFill>
              <a:latin typeface="Nyala" pitchFamily="2" charset="0"/>
            </a:endParaRPr>
          </a:p>
        </p:txBody>
      </p:sp>
      <p:pic>
        <p:nvPicPr>
          <p:cNvPr id="2052" name="Picture 4" descr="06.08.2018) Kvapai kaip vaistai. Anosmija. Gyvenimas be uoslė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1002"/>
            <a:ext cx="4591075" cy="25179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4" name="Picture 6" descr="Promo Aroma | Kvapų marketingo sprendim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1559"/>
            <a:ext cx="1633364" cy="10834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6" name="Picture 8" descr="Why you cannot smell your own perfume after a while – Janet Carr @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2" y="3429000"/>
            <a:ext cx="2635052" cy="13175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8" name="Picture 10" descr="Uoslės ir skonio praradimas – labai dažnas koronaviruso simptom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82" y="5110003"/>
            <a:ext cx="2562921" cy="13489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614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84531" y="260648"/>
            <a:ext cx="5122912" cy="2114766"/>
          </a:xfrm>
        </p:spPr>
        <p:txBody>
          <a:bodyPr>
            <a:normAutofit fontScale="90000"/>
          </a:bodyPr>
          <a:lstStyle/>
          <a:p>
            <a:r>
              <a:rPr lang="lt-LT" sz="40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TYRIMAS</a:t>
            </a:r>
            <a:br>
              <a:rPr lang="lt-LT" sz="40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</a:br>
            <a:r>
              <a:rPr lang="lt-LT" sz="40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Ar sugebėtumei uostydamas (iš kvapo) atpažinti, koks tai daiktas?</a:t>
            </a:r>
            <a:endParaRPr lang="lt-LT" sz="4000" b="1" dirty="0">
              <a:solidFill>
                <a:schemeClr val="accent2">
                  <a:lumMod val="50000"/>
                </a:schemeClr>
              </a:solidFill>
              <a:latin typeface="Nyala" pitchFamily="2" charset="0"/>
            </a:endParaRPr>
          </a:p>
        </p:txBody>
      </p:sp>
      <p:pic>
        <p:nvPicPr>
          <p:cNvPr id="3074" name="Picture 2" descr="img1314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0"/>
            <a:ext cx="3305510" cy="277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ntraštė 1"/>
          <p:cNvSpPr txBox="1">
            <a:spLocks/>
          </p:cNvSpPr>
          <p:nvPr/>
        </p:nvSpPr>
        <p:spPr>
          <a:xfrm>
            <a:off x="4601362" y="2831520"/>
            <a:ext cx="4542638" cy="3852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Tau reikės suaugusiojo pagalbos.</a:t>
            </a:r>
          </a:p>
          <a:p>
            <a:endParaRPr lang="lt-LT" sz="3200" dirty="0" smtClean="0">
              <a:solidFill>
                <a:schemeClr val="accent2">
                  <a:lumMod val="50000"/>
                </a:schemeClr>
              </a:solidFill>
              <a:latin typeface="Nyala" pitchFamily="2" charset="0"/>
            </a:endParaRPr>
          </a:p>
          <a:p>
            <a:r>
              <a:rPr lang="lt-LT" sz="3200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Paprašyk, kad tau nematant į tris indus įdėtų kokios nors maisto (</a:t>
            </a:r>
            <a:r>
              <a:rPr lang="lt-LT" sz="3200" dirty="0" err="1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pvz</a:t>
            </a:r>
            <a:r>
              <a:rPr lang="lt-LT" sz="3200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.: kava, apelsinas, duona). Tu užrištomis akimis (tik uostydamas) turi atspėti, kas tai.</a:t>
            </a:r>
            <a:endParaRPr lang="lt-LT" sz="3200" dirty="0">
              <a:solidFill>
                <a:schemeClr val="accent2">
                  <a:lumMod val="50000"/>
                </a:schemeClr>
              </a:solidFill>
              <a:latin typeface="Nyala" pitchFamily="2" charset="0"/>
            </a:endParaRPr>
          </a:p>
        </p:txBody>
      </p:sp>
      <p:sp>
        <p:nvSpPr>
          <p:cNvPr id="6" name="Antraštė 1"/>
          <p:cNvSpPr txBox="1">
            <a:spLocks/>
          </p:cNvSpPr>
          <p:nvPr/>
        </p:nvSpPr>
        <p:spPr>
          <a:xfrm>
            <a:off x="611560" y="5013176"/>
            <a:ext cx="3809566" cy="1710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0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/>
            </a:r>
            <a:br>
              <a:rPr lang="lt-LT" sz="40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</a:br>
            <a:r>
              <a:rPr lang="lt-LT" sz="40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Kas padėjo užuosti kvapą?</a:t>
            </a:r>
          </a:p>
          <a:p>
            <a:r>
              <a:rPr lang="lt-LT" sz="4000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Nosis. Su nosimi mes užuodžiame kvapus.</a:t>
            </a:r>
            <a:endParaRPr lang="lt-LT" sz="4000" dirty="0">
              <a:solidFill>
                <a:schemeClr val="accent2">
                  <a:lumMod val="50000"/>
                </a:schemeClr>
              </a:solidFill>
              <a:latin typeface="Nyala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6716" y1="95307" x2="56716" y2="95307"/>
                        <a14:foregroundMark x1="48507" y1="96751" x2="48507" y2="96751"/>
                        <a14:foregroundMark x1="48507" y1="94224" x2="48507" y2="94224"/>
                        <a14:foregroundMark x1="66418" y1="97112" x2="66418" y2="97112"/>
                        <a14:foregroundMark x1="67164" y1="95307" x2="67164" y2="95307"/>
                        <a14:foregroundMark x1="78358" y1="95668" x2="78358" y2="95668"/>
                        <a14:foregroundMark x1="78358" y1="96751" x2="46269" y2="92058"/>
                        <a14:foregroundMark x1="73134" y1="92058" x2="73134" y2="92058"/>
                        <a14:foregroundMark x1="59701" y1="96751" x2="59701" y2="96751"/>
                        <a14:foregroundMark x1="63433" y1="96751" x2="63433" y2="96751"/>
                        <a14:foregroundMark x1="73134" y1="96029" x2="73134" y2="96029"/>
                        <a14:foregroundMark x1="76119" y1="97834" x2="76119" y2="97834"/>
                        <a14:foregroundMark x1="61194" y1="98917" x2="61194" y2="98917"/>
                        <a14:foregroundMark x1="52239" y1="98917" x2="52239" y2="98917"/>
                        <a14:foregroundMark x1="47015" y1="98195" x2="47015" y2="98195"/>
                        <a14:foregroundMark x1="42537" y1="96029" x2="42537" y2="96029"/>
                        <a14:foregroundMark x1="51493" y1="94585" x2="51493" y2="94585"/>
                        <a14:foregroundMark x1="55970" y1="94224" x2="55970" y2="94224"/>
                        <a14:foregroundMark x1="64179" y1="95307" x2="64179" y2="95307"/>
                        <a14:foregroundMark x1="71642" y1="96029" x2="71642" y2="96029"/>
                        <a14:foregroundMark x1="73134" y1="92419" x2="73134" y2="92419"/>
                        <a14:foregroundMark x1="76866" y1="93502" x2="76866" y2="93502"/>
                        <a14:backgroundMark x1="38806" y1="93863" x2="83582" y2="94585"/>
                        <a14:backgroundMark x1="78358" y1="92058" x2="36567" y2="97112"/>
                        <a14:backgroundMark x1="58209" y1="93141" x2="58209" y2="98556"/>
                        <a14:backgroundMark x1="81343" y1="93141" x2="28358" y2="95668"/>
                        <a14:backgroundMark x1="44030" y1="98556" x2="81343" y2="93141"/>
                        <a14:backgroundMark x1="77612" y1="93141" x2="79851" y2="97834"/>
                        <a14:backgroundMark x1="76119" y1="97112" x2="76119" y2="97112"/>
                        <a14:backgroundMark x1="73134" y1="98195" x2="73134" y2="98195"/>
                        <a14:backgroundMark x1="68657" y1="98195" x2="68657" y2="98195"/>
                        <a14:backgroundMark x1="68657" y1="94946" x2="68657" y2="94946"/>
                        <a14:backgroundMark x1="70149" y1="92419" x2="70149" y2="92419"/>
                        <a14:backgroundMark x1="60448" y1="93502" x2="60448" y2="93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127635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58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r>
              <a:rPr lang="lt-LT" sz="4000" b="1" dirty="0" smtClean="0">
                <a:solidFill>
                  <a:schemeClr val="accent2">
                    <a:lumMod val="75000"/>
                  </a:schemeClr>
                </a:solidFill>
                <a:latin typeface="Nyala" pitchFamily="2" charset="0"/>
              </a:rPr>
              <a:t>KLAUSYMO UŽDUOTIS</a:t>
            </a:r>
            <a:endParaRPr lang="lt-LT" sz="4000" b="1" dirty="0">
              <a:solidFill>
                <a:schemeClr val="accent2">
                  <a:lumMod val="75000"/>
                </a:schemeClr>
              </a:solidFill>
              <a:latin typeface="Nyala" pitchFamily="2" charset="0"/>
            </a:endParaRPr>
          </a:p>
        </p:txBody>
      </p:sp>
      <p:sp>
        <p:nvSpPr>
          <p:cNvPr id="3" name="Antraštė 1"/>
          <p:cNvSpPr txBox="1">
            <a:spLocks/>
          </p:cNvSpPr>
          <p:nvPr/>
        </p:nvSpPr>
        <p:spPr>
          <a:xfrm>
            <a:off x="0" y="1157044"/>
            <a:ext cx="5356976" cy="2996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lt-LT" sz="3200" b="1" dirty="0" smtClean="0">
              <a:solidFill>
                <a:schemeClr val="accent2">
                  <a:lumMod val="50000"/>
                </a:schemeClr>
              </a:solidFill>
              <a:latin typeface="Nyala" pitchFamily="2" charset="0"/>
            </a:endParaRPr>
          </a:p>
          <a:p>
            <a:r>
              <a:rPr lang="lt-LT" sz="32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Paklausyk įrašytų buities garsų ir pasakyk, kokie tai garsai.</a:t>
            </a:r>
          </a:p>
          <a:p>
            <a:endParaRPr lang="lt-LT" sz="3200" b="1" dirty="0" smtClean="0">
              <a:solidFill>
                <a:schemeClr val="accent2">
                  <a:lumMod val="50000"/>
                </a:schemeClr>
              </a:solidFill>
              <a:latin typeface="Nyala" pitchFamily="2" charset="0"/>
            </a:endParaRPr>
          </a:p>
          <a:p>
            <a:r>
              <a:rPr lang="lt-LT" sz="3200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Tekantis vanduo (plaunami indai), rakinama spyna (atidaromos durys), keptuvė (kepami blynai).</a:t>
            </a:r>
          </a:p>
          <a:p>
            <a:endParaRPr lang="lt-LT" sz="3200" dirty="0" smtClean="0">
              <a:solidFill>
                <a:schemeClr val="accent2">
                  <a:lumMod val="50000"/>
                </a:schemeClr>
              </a:solidFill>
              <a:latin typeface="Nyala" pitchFamily="2" charset="0"/>
            </a:endParaRPr>
          </a:p>
        </p:txBody>
      </p:sp>
      <p:pic>
        <p:nvPicPr>
          <p:cNvPr id="4" name="Buities gar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34307" y="1019200"/>
            <a:ext cx="1329680" cy="132968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2029542"/>
            <a:ext cx="13049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ntraštė 1"/>
          <p:cNvSpPr txBox="1">
            <a:spLocks/>
          </p:cNvSpPr>
          <p:nvPr/>
        </p:nvSpPr>
        <p:spPr>
          <a:xfrm>
            <a:off x="323528" y="4005064"/>
            <a:ext cx="5904656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0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/>
            </a:r>
            <a:br>
              <a:rPr lang="lt-LT" sz="40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</a:br>
            <a:r>
              <a:rPr lang="lt-LT" sz="29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Kokių dar garsų galima kasdien išgirsti namie? Ką iš jų galima sužinoti?</a:t>
            </a:r>
          </a:p>
          <a:p>
            <a:endParaRPr lang="lt-LT" sz="2900" b="1" dirty="0">
              <a:solidFill>
                <a:schemeClr val="accent2">
                  <a:lumMod val="50000"/>
                </a:schemeClr>
              </a:solidFill>
              <a:latin typeface="Nyala" pitchFamily="2" charset="0"/>
            </a:endParaRPr>
          </a:p>
          <a:p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Jei įjungtas televizorius, kas nors yra namie, jei ūžia kavos malūnėlis, mama gers kavą; jei girdimas dulkių siurblio garsas, tvarkomi kambariai; jei teka vanduo, matyt, kas nors maudosi po dušu ir </a:t>
            </a:r>
            <a:r>
              <a:rPr lang="lt-LT" sz="2400" dirty="0" err="1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pan</a:t>
            </a:r>
            <a:r>
              <a:rPr lang="lt-LT" sz="2400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.</a:t>
            </a:r>
            <a:endParaRPr lang="lt-LT" sz="2500" dirty="0" smtClean="0">
              <a:solidFill>
                <a:schemeClr val="accent2">
                  <a:lumMod val="50000"/>
                </a:schemeClr>
              </a:solidFill>
              <a:latin typeface="Nyala" pitchFamily="2" charset="0"/>
            </a:endParaRPr>
          </a:p>
          <a:p>
            <a:endParaRPr lang="lt-LT" sz="4000" b="1" dirty="0" smtClean="0">
              <a:solidFill>
                <a:schemeClr val="accent2">
                  <a:lumMod val="50000"/>
                </a:schemeClr>
              </a:solidFill>
              <a:latin typeface="Nyala" pitchFamily="2" charset="0"/>
            </a:endParaRPr>
          </a:p>
        </p:txBody>
      </p:sp>
      <p:sp>
        <p:nvSpPr>
          <p:cNvPr id="8" name="Antraštė 1"/>
          <p:cNvSpPr txBox="1">
            <a:spLocks/>
          </p:cNvSpPr>
          <p:nvPr/>
        </p:nvSpPr>
        <p:spPr>
          <a:xfrm>
            <a:off x="6248210" y="4365104"/>
            <a:ext cx="2644270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0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/>
            </a:r>
            <a:br>
              <a:rPr lang="lt-LT" sz="40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</a:br>
            <a:r>
              <a:rPr lang="lt-LT" sz="40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Kas padėjo išgirsti garsus?</a:t>
            </a:r>
          </a:p>
          <a:p>
            <a:r>
              <a:rPr lang="lt-LT" sz="4000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Ausys. Su ausimis girdime įvairius garsus.</a:t>
            </a:r>
            <a:endParaRPr lang="lt-LT" sz="4000" dirty="0">
              <a:solidFill>
                <a:schemeClr val="accent2">
                  <a:lumMod val="50000"/>
                </a:schemeClr>
              </a:solidFill>
              <a:latin typeface="Ny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95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1"/>
          <p:cNvSpPr txBox="1">
            <a:spLocks/>
          </p:cNvSpPr>
          <p:nvPr/>
        </p:nvSpPr>
        <p:spPr>
          <a:xfrm>
            <a:off x="5240605" y="1212937"/>
            <a:ext cx="3678542" cy="482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6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Apžiūrėk paveikslėlį.</a:t>
            </a:r>
          </a:p>
          <a:p>
            <a:r>
              <a:rPr lang="lt-LT" sz="36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Ką kuo jauti?</a:t>
            </a:r>
            <a:endParaRPr lang="lt-LT" sz="1050" b="1" dirty="0" smtClean="0">
              <a:solidFill>
                <a:schemeClr val="accent2">
                  <a:lumMod val="50000"/>
                </a:schemeClr>
              </a:solidFill>
              <a:latin typeface="Nyala" pitchFamily="2" charset="0"/>
            </a:endParaRPr>
          </a:p>
          <a:p>
            <a:endParaRPr lang="lt-LT" sz="1200" b="1" dirty="0" smtClean="0">
              <a:solidFill>
                <a:schemeClr val="accent2">
                  <a:lumMod val="50000"/>
                </a:schemeClr>
              </a:solidFill>
              <a:latin typeface="Nyala" pitchFamily="2" charset="0"/>
            </a:endParaRPr>
          </a:p>
          <a:p>
            <a:r>
              <a:rPr lang="lt-LT" sz="2900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(Nosimi užuodi kvapą, liesdamas rankomis atpažįsti įvairius paviršius, ausys padeda išgirsti garsus, akys – mato, su liežuviu jauti įvairius skonius.)</a:t>
            </a:r>
          </a:p>
          <a:p>
            <a:endParaRPr lang="lt-LT" sz="1200" dirty="0">
              <a:solidFill>
                <a:schemeClr val="accent2">
                  <a:lumMod val="50000"/>
                </a:schemeClr>
              </a:solidFill>
              <a:latin typeface="Nyala" pitchFamily="2" charset="0"/>
            </a:endParaRPr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29" y="730650"/>
            <a:ext cx="4967775" cy="532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4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692" y="2184472"/>
            <a:ext cx="2590800" cy="1828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99594"/>
            <a:ext cx="2600325" cy="18573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294" y="4509120"/>
            <a:ext cx="2581275" cy="18383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292" y="2189313"/>
            <a:ext cx="2581275" cy="18573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27" y="2168692"/>
            <a:ext cx="2590800" cy="18097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Antraštė 1"/>
          <p:cNvSpPr>
            <a:spLocks noGrp="1"/>
          </p:cNvSpPr>
          <p:nvPr>
            <p:ph type="title"/>
          </p:nvPr>
        </p:nvSpPr>
        <p:spPr>
          <a:xfrm>
            <a:off x="246548" y="188640"/>
            <a:ext cx="8647095" cy="1728192"/>
          </a:xfrm>
        </p:spPr>
        <p:txBody>
          <a:bodyPr>
            <a:noAutofit/>
          </a:bodyPr>
          <a:lstStyle/>
          <a:p>
            <a:r>
              <a:rPr lang="lt-LT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ŽMOGUS TURI 5 JUTIMO ORGANUS: </a:t>
            </a:r>
            <a:br>
              <a:rPr lang="lt-LT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</a:br>
            <a:r>
              <a:rPr lang="lt-LT" sz="8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/>
            </a:r>
            <a:br>
              <a:rPr lang="lt-LT" sz="8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</a:br>
            <a:r>
              <a:rPr lang="lt-LT" sz="36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REGA, KLAUSA, SKONIS, KVAPAS, LYTĖJIMAS.</a:t>
            </a:r>
            <a:endParaRPr lang="lt-LT" sz="3600" b="1" dirty="0">
              <a:solidFill>
                <a:schemeClr val="accent2">
                  <a:lumMod val="50000"/>
                </a:schemeClr>
              </a:solidFill>
              <a:latin typeface="Nyala" pitchFamily="2" charset="0"/>
            </a:endParaRPr>
          </a:p>
        </p:txBody>
      </p:sp>
      <p:sp>
        <p:nvSpPr>
          <p:cNvPr id="16" name="Antraštė 1"/>
          <p:cNvSpPr txBox="1">
            <a:spLocks/>
          </p:cNvSpPr>
          <p:nvPr/>
        </p:nvSpPr>
        <p:spPr>
          <a:xfrm>
            <a:off x="1673788" y="3350783"/>
            <a:ext cx="12961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0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/>
            </a:r>
            <a:br>
              <a:rPr lang="lt-LT" sz="40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</a:br>
            <a:r>
              <a:rPr lang="lt-LT" sz="80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REGA</a:t>
            </a:r>
            <a:endParaRPr lang="lt-LT" sz="8000" dirty="0">
              <a:solidFill>
                <a:schemeClr val="accent2">
                  <a:lumMod val="50000"/>
                </a:schemeClr>
              </a:solidFill>
              <a:latin typeface="Nyala" pitchFamily="2" charset="0"/>
            </a:endParaRPr>
          </a:p>
        </p:txBody>
      </p:sp>
      <p:sp>
        <p:nvSpPr>
          <p:cNvPr id="17" name="Antraštė 1"/>
          <p:cNvSpPr txBox="1">
            <a:spLocks/>
          </p:cNvSpPr>
          <p:nvPr/>
        </p:nvSpPr>
        <p:spPr>
          <a:xfrm>
            <a:off x="6217250" y="5733256"/>
            <a:ext cx="12961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0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/>
            </a:r>
            <a:br>
              <a:rPr lang="lt-LT" sz="40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</a:br>
            <a:r>
              <a:rPr lang="lt-LT" sz="80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LYTĖJIMAS</a:t>
            </a:r>
            <a:endParaRPr lang="lt-LT" sz="8000" dirty="0">
              <a:solidFill>
                <a:schemeClr val="accent2">
                  <a:lumMod val="50000"/>
                </a:schemeClr>
              </a:solidFill>
              <a:latin typeface="Nyala" pitchFamily="2" charset="0"/>
            </a:endParaRPr>
          </a:p>
        </p:txBody>
      </p:sp>
      <p:sp>
        <p:nvSpPr>
          <p:cNvPr id="18" name="Antraštė 1"/>
          <p:cNvSpPr txBox="1">
            <a:spLocks/>
          </p:cNvSpPr>
          <p:nvPr/>
        </p:nvSpPr>
        <p:spPr>
          <a:xfrm>
            <a:off x="7671929" y="3432411"/>
            <a:ext cx="1296144" cy="425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0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/>
            </a:r>
            <a:br>
              <a:rPr lang="lt-LT" sz="40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</a:br>
            <a:r>
              <a:rPr lang="lt-LT" sz="80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SKONIS</a:t>
            </a:r>
            <a:endParaRPr lang="lt-LT" sz="8000" dirty="0">
              <a:solidFill>
                <a:schemeClr val="accent2">
                  <a:lumMod val="50000"/>
                </a:schemeClr>
              </a:solidFill>
              <a:latin typeface="Nyala" pitchFamily="2" charset="0"/>
            </a:endParaRPr>
          </a:p>
        </p:txBody>
      </p:sp>
      <p:sp>
        <p:nvSpPr>
          <p:cNvPr id="19" name="Antraštė 1"/>
          <p:cNvSpPr txBox="1">
            <a:spLocks/>
          </p:cNvSpPr>
          <p:nvPr/>
        </p:nvSpPr>
        <p:spPr>
          <a:xfrm>
            <a:off x="4704092" y="3350783"/>
            <a:ext cx="12961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0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/>
            </a:r>
            <a:br>
              <a:rPr lang="lt-LT" sz="40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</a:br>
            <a:r>
              <a:rPr lang="lt-LT" sz="80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KLAUSA</a:t>
            </a:r>
            <a:endParaRPr lang="lt-LT" sz="8000" dirty="0">
              <a:solidFill>
                <a:schemeClr val="accent2">
                  <a:lumMod val="50000"/>
                </a:schemeClr>
              </a:solidFill>
              <a:latin typeface="Nyala" pitchFamily="2" charset="0"/>
            </a:endParaRPr>
          </a:p>
        </p:txBody>
      </p:sp>
      <p:sp>
        <p:nvSpPr>
          <p:cNvPr id="20" name="Antraštė 1"/>
          <p:cNvSpPr txBox="1">
            <a:spLocks/>
          </p:cNvSpPr>
          <p:nvPr/>
        </p:nvSpPr>
        <p:spPr>
          <a:xfrm>
            <a:off x="2976041" y="5733256"/>
            <a:ext cx="12961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0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/>
            </a:r>
            <a:br>
              <a:rPr lang="lt-LT" sz="40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</a:br>
            <a:r>
              <a:rPr lang="lt-LT" sz="80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KVAPAS</a:t>
            </a:r>
            <a:endParaRPr lang="lt-LT" sz="8000" dirty="0">
              <a:solidFill>
                <a:schemeClr val="accent2">
                  <a:lumMod val="50000"/>
                </a:schemeClr>
              </a:solidFill>
              <a:latin typeface="Ny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3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>
                <a:solidFill>
                  <a:schemeClr val="accent2">
                    <a:lumMod val="75000"/>
                  </a:schemeClr>
                </a:solidFill>
                <a:latin typeface="Nyala" pitchFamily="2" charset="0"/>
              </a:rPr>
              <a:t>Pažiūrėk filmuką apie jutimo organus.</a:t>
            </a:r>
            <a:endParaRPr lang="lt-LT" dirty="0">
              <a:solidFill>
                <a:schemeClr val="accent2">
                  <a:lumMod val="75000"/>
                </a:schemeClr>
              </a:solidFill>
              <a:latin typeface="Nyala" pitchFamily="2" charset="0"/>
            </a:endParaRPr>
          </a:p>
        </p:txBody>
      </p:sp>
      <p:sp>
        <p:nvSpPr>
          <p:cNvPr id="3" name="Stačiakampis 2"/>
          <p:cNvSpPr/>
          <p:nvPr/>
        </p:nvSpPr>
        <p:spPr>
          <a:xfrm>
            <a:off x="377084" y="5853377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3200" dirty="0">
                <a:hlinkClick r:id="rId2"/>
              </a:rPr>
              <a:t>https://www.youtube.com/watch?v=-CVoVrrRynk</a:t>
            </a:r>
            <a:endParaRPr lang="lt-LT" sz="3200" dirty="0"/>
          </a:p>
        </p:txBody>
      </p:sp>
      <p:pic>
        <p:nvPicPr>
          <p:cNvPr id="1026" name="Picture 2" descr="https://scontent.fplq1-1.fna.fbcdn.net/v/t1.15752-9/95909683_1627527157418361_6774685051100594176_n.jpg?_nc_cat=104&amp;_nc_sid=b96e70&amp;_nc_ohc=PjWiUj9jdjkAX8XE5G-&amp;_nc_ht=scontent.fplq1-1.fna&amp;oh=cfcafa057a3f8abaffbb37218061dfa1&amp;oe=5ED8A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083777" cy="37389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88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220</Words>
  <Application>Microsoft Office PowerPoint</Application>
  <PresentationFormat>Demonstracija ekrane (4:3)</PresentationFormat>
  <Paragraphs>52</Paragraphs>
  <Slides>15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16" baseType="lpstr">
      <vt:lpstr>Office tema</vt:lpstr>
      <vt:lpstr>SAVAITĖS TEMA  „PER MOKSLO KALNUS“</vt:lpstr>
      <vt:lpstr>  DIENOS TIKSLAI Sužinos, kiek jutimo organų turi žmogus ir kuo jie svarbūs. Atliks tyrimus.  </vt:lpstr>
      <vt:lpstr>Paklausyk Dž. Rodario pasakos „Žibuoklė ašigalyje“</vt:lpstr>
      <vt:lpstr>Kodėl lokiai taip stebėjosi žibuokle? (Niekada nieko panašaus nebuvo matę.) Kaip lokiai žibuoklę rado? (Užuodė.) Ką dar galima užuosti? (Galima užuosti įvairius kvapus.)</vt:lpstr>
      <vt:lpstr>TYRIMAS Ar sugebėtumei uostydamas (iš kvapo) atpažinti, koks tai daiktas?</vt:lpstr>
      <vt:lpstr>KLAUSYMO UŽDUOTIS</vt:lpstr>
      <vt:lpstr>PowerPoint pristatymas</vt:lpstr>
      <vt:lpstr>ŽMOGUS TURI 5 JUTIMO ORGANUS:   REGA, KLAUSA, SKONIS, KVAPAS, LYTĖJIMAS.</vt:lpstr>
      <vt:lpstr>Pažiūrėk filmuką apie jutimo organus.</vt:lpstr>
      <vt:lpstr>... užuodei?</vt:lpstr>
      <vt:lpstr>Rask skirtumus pažymėtoje plakato dalyje  ir knygutės puslapyje.</vt:lpstr>
      <vt:lpstr>Padaryk užduotis iš užduočių bloknoto 17 ir 18 puslapiuose.</vt:lpstr>
      <vt:lpstr>Perskaityk ir rask žodžiams tinkančius paveikslėlius.</vt:lpstr>
      <vt:lpstr>Sudėliok, kaip parodyta.</vt:lpstr>
      <vt:lpstr>Iki  rytojaus!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Vartotojas</dc:creator>
  <cp:lastModifiedBy>Vartotojas</cp:lastModifiedBy>
  <cp:revision>96</cp:revision>
  <dcterms:created xsi:type="dcterms:W3CDTF">2020-05-02T09:21:28Z</dcterms:created>
  <dcterms:modified xsi:type="dcterms:W3CDTF">2021-01-27T18:00:20Z</dcterms:modified>
</cp:coreProperties>
</file>